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283" r:id="rId3"/>
    <p:sldId id="276" r:id="rId4"/>
    <p:sldId id="285" r:id="rId5"/>
    <p:sldId id="286" r:id="rId6"/>
    <p:sldId id="278" r:id="rId7"/>
    <p:sldId id="257" r:id="rId8"/>
    <p:sldId id="262" r:id="rId9"/>
    <p:sldId id="288" r:id="rId10"/>
    <p:sldId id="282" r:id="rId11"/>
    <p:sldId id="281" r:id="rId12"/>
    <p:sldId id="258" r:id="rId13"/>
    <p:sldId id="259" r:id="rId14"/>
    <p:sldId id="284" r:id="rId15"/>
    <p:sldId id="260" r:id="rId16"/>
    <p:sldId id="279" r:id="rId17"/>
    <p:sldId id="261" r:id="rId18"/>
    <p:sldId id="264" r:id="rId19"/>
    <p:sldId id="269" r:id="rId20"/>
    <p:sldId id="270" r:id="rId21"/>
    <p:sldId id="272" r:id="rId22"/>
    <p:sldId id="265" r:id="rId23"/>
    <p:sldId id="266" r:id="rId24"/>
    <p:sldId id="291" r:id="rId25"/>
    <p:sldId id="271" r:id="rId26"/>
    <p:sldId id="280" r:id="rId27"/>
    <p:sldId id="268" r:id="rId28"/>
    <p:sldId id="273" r:id="rId29"/>
    <p:sldId id="274" r:id="rId30"/>
    <p:sldId id="289" r:id="rId31"/>
    <p:sldId id="287" r:id="rId32"/>
    <p:sldId id="290" r:id="rId33"/>
    <p:sldId id="292" r:id="rId34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69" d="100"/>
          <a:sy n="69" d="100"/>
        </p:scale>
        <p:origin x="5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D4CFB-51DC-4C3F-914A-D88E7559AAA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853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0CAFC-7E7A-4398-B990-0771989C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5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4E7604D-89A8-4F40-A19B-F15D1D61EC7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F3F541-42EB-43AE-9392-F7B0C79981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Geometry vocab.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7848600" cy="2209800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solidFill>
                  <a:srgbClr val="00B0F0"/>
                </a:solidFill>
              </a:rPr>
              <a:t>*YOU </a:t>
            </a:r>
            <a:r>
              <a:rPr lang="en-US" sz="2800" i="1" dirty="0">
                <a:solidFill>
                  <a:srgbClr val="00B0F0"/>
                </a:solidFill>
              </a:rPr>
              <a:t>SHOULD </a:t>
            </a:r>
            <a:r>
              <a:rPr lang="en-US" sz="2800" i="1" dirty="0" smtClean="0">
                <a:solidFill>
                  <a:srgbClr val="00B0F0"/>
                </a:solidFill>
              </a:rPr>
              <a:t>CONSTANTLY BE REVIEWING THIS VOCABULARY AS </a:t>
            </a:r>
            <a:r>
              <a:rPr lang="en-US" sz="2800" i="1" dirty="0">
                <a:solidFill>
                  <a:srgbClr val="00B0F0"/>
                </a:solidFill>
              </a:rPr>
              <a:t>WE GO!</a:t>
            </a:r>
          </a:p>
        </p:txBody>
      </p:sp>
    </p:spTree>
    <p:extLst>
      <p:ext uri="{BB962C8B-B14F-4D97-AF65-F5344CB8AC3E}">
        <p14:creationId xmlns:p14="http://schemas.microsoft.com/office/powerpoint/2010/main" val="12463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9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A FLAT SURFACE made up of points that has 2 dimensions and continues on in all directions.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Picture</a:t>
            </a:r>
            <a:r>
              <a:rPr lang="en-US" sz="2800" dirty="0">
                <a:solidFill>
                  <a:srgbClr val="00B0F0"/>
                </a:solidFill>
              </a:rPr>
              <a:t>:</a:t>
            </a:r>
            <a:r>
              <a:rPr lang="en-US" sz="2800" dirty="0"/>
              <a:t>			</a:t>
            </a:r>
            <a:r>
              <a:rPr lang="en-US" sz="2800" dirty="0" smtClean="0"/>
              <a:t>     </a:t>
            </a:r>
            <a:r>
              <a:rPr lang="en-US" sz="2800" dirty="0" smtClean="0">
                <a:solidFill>
                  <a:srgbClr val="00B0F0"/>
                </a:solidFill>
              </a:rPr>
              <a:t>Picture</a:t>
            </a:r>
            <a:r>
              <a:rPr lang="en-US" sz="2800" dirty="0">
                <a:solidFill>
                  <a:srgbClr val="00B0F0"/>
                </a:solidFill>
              </a:rPr>
              <a:t>:	</a:t>
            </a:r>
            <a:r>
              <a:rPr lang="en-US" sz="2800" dirty="0" smtClean="0"/>
              <a:t>                                   							.B</a:t>
            </a:r>
            <a:r>
              <a:rPr lang="en-US" sz="2800" dirty="0"/>
              <a:t>		</a:t>
            </a:r>
            <a:r>
              <a:rPr lang="en-US" sz="2800" dirty="0" smtClean="0"/>
              <a:t> 			                                   .C</a:t>
            </a:r>
          </a:p>
          <a:p>
            <a:r>
              <a:rPr lang="en-US" sz="2800" dirty="0" smtClean="0"/>
              <a:t>                               k	                   . A</a:t>
            </a:r>
          </a:p>
          <a:p>
            <a:r>
              <a:rPr lang="en-US" sz="2800" dirty="0" smtClean="0"/>
              <a:t>				   (3 Non collinear points)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Name: </a:t>
            </a:r>
            <a:r>
              <a:rPr lang="en-US" sz="2800" dirty="0" smtClean="0"/>
              <a:t>Plane k		     </a:t>
            </a:r>
            <a:r>
              <a:rPr lang="en-US" sz="2800" dirty="0" smtClean="0">
                <a:solidFill>
                  <a:srgbClr val="00B0F0"/>
                </a:solidFill>
              </a:rPr>
              <a:t>Name: </a:t>
            </a:r>
            <a:r>
              <a:rPr lang="en-US" sz="2800" dirty="0" smtClean="0"/>
              <a:t>Plane ABC</a:t>
            </a:r>
            <a:endParaRPr lang="en-US" sz="2800" dirty="0"/>
          </a:p>
        </p:txBody>
      </p:sp>
      <p:sp>
        <p:nvSpPr>
          <p:cNvPr id="4" name="Flowchart: Data 3"/>
          <p:cNvSpPr/>
          <p:nvPr/>
        </p:nvSpPr>
        <p:spPr>
          <a:xfrm>
            <a:off x="1600200" y="3505200"/>
            <a:ext cx="2667000" cy="182880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5638800" y="3505200"/>
            <a:ext cx="2667000" cy="1828800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8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10)  </a:t>
            </a:r>
            <a:r>
              <a:rPr lang="en-US" dirty="0">
                <a:solidFill>
                  <a:srgbClr val="7030A0"/>
                </a:solidFill>
              </a:rPr>
              <a:t>Coplanar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Points that lie in the SAME PLANE.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00B0F0"/>
                </a:solidFill>
              </a:rPr>
              <a:t>Picture: </a:t>
            </a:r>
            <a:r>
              <a:rPr lang="en-US" sz="4000" dirty="0"/>
              <a:t>	</a:t>
            </a:r>
          </a:p>
        </p:txBody>
      </p:sp>
      <p:sp>
        <p:nvSpPr>
          <p:cNvPr id="4" name="AutoShape 2" descr="Image result for picture of coplanar point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43400"/>
            <a:ext cx="2895600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11)  </a:t>
            </a:r>
            <a:r>
              <a:rPr lang="en-US" dirty="0">
                <a:solidFill>
                  <a:srgbClr val="7030A0"/>
                </a:solidFill>
              </a:rPr>
              <a:t>congruent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Symbol:  </a:t>
            </a:r>
          </a:p>
          <a:p>
            <a:endParaRPr lang="en-US" sz="2400" dirty="0" smtClean="0"/>
          </a:p>
          <a:p>
            <a:r>
              <a:rPr lang="en-US" sz="2400" dirty="0" smtClean="0"/>
              <a:t>Equal in measure and Similar in shape</a:t>
            </a:r>
          </a:p>
          <a:p>
            <a:endParaRPr lang="en-US" sz="2400" dirty="0"/>
          </a:p>
          <a:p>
            <a:r>
              <a:rPr lang="en-US" sz="2400" dirty="0"/>
              <a:t>Congruent Line Segments – Line segments that have the same length.</a:t>
            </a:r>
          </a:p>
          <a:p>
            <a:endParaRPr lang="en-US" sz="2400" dirty="0"/>
          </a:p>
          <a:p>
            <a:r>
              <a:rPr lang="en-US" sz="2400" dirty="0"/>
              <a:t>Congruent Angles – angles that have the same measure.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600"/>
            <a:ext cx="990600" cy="10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12)  </a:t>
            </a:r>
            <a:r>
              <a:rPr lang="en-US" dirty="0">
                <a:solidFill>
                  <a:srgbClr val="7030A0"/>
                </a:solidFill>
              </a:rPr>
              <a:t>Midpoint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MIDDLE </a:t>
            </a:r>
            <a:r>
              <a:rPr lang="en-US" sz="3200" u="sng" dirty="0"/>
              <a:t>point</a:t>
            </a:r>
            <a:r>
              <a:rPr lang="en-US" sz="3200" dirty="0"/>
              <a:t> or CENTER </a:t>
            </a:r>
            <a:r>
              <a:rPr lang="en-US" sz="3200" u="sng" dirty="0"/>
              <a:t>point</a:t>
            </a:r>
            <a:r>
              <a:rPr lang="en-US" sz="3200" dirty="0"/>
              <a:t> of a line segment that creates 2 congruent segments.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00B0F0"/>
                </a:solidFill>
              </a:rPr>
              <a:t>Picture:</a:t>
            </a:r>
            <a:r>
              <a:rPr lang="en-US" sz="3200" dirty="0"/>
              <a:t>     </a:t>
            </a:r>
            <a:r>
              <a:rPr lang="en-US" sz="3200" dirty="0" smtClean="0"/>
              <a:t>				AM   BM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4495800"/>
            <a:ext cx="2457450" cy="96202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062750" y="48006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03475" y="4790902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3" y="4495800"/>
            <a:ext cx="990600" cy="10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13)  Midpoint formula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52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31633"/>
              </p:ext>
            </p:extLst>
          </p:nvPr>
        </p:nvGraphicFramePr>
        <p:xfrm>
          <a:off x="2177234" y="2514600"/>
          <a:ext cx="4058697" cy="156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117440" imgH="431640" progId="Equation.3">
                  <p:embed/>
                </p:oleObj>
              </mc:Choice>
              <mc:Fallback>
                <p:oleObj name="Equation" r:id="rId3" imgW="1117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7234" y="2514600"/>
                        <a:ext cx="4058697" cy="1568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45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866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14)  </a:t>
            </a:r>
            <a:r>
              <a:rPr lang="en-US" dirty="0">
                <a:solidFill>
                  <a:srgbClr val="7030A0"/>
                </a:solidFill>
              </a:rPr>
              <a:t>SEGMENT Bisector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This is a line that divides the segment in </a:t>
            </a:r>
            <a:r>
              <a:rPr lang="en-US" sz="3200" u="sng" dirty="0"/>
              <a:t>half</a:t>
            </a:r>
            <a:r>
              <a:rPr lang="en-US" sz="3200" dirty="0"/>
              <a:t>, at the midpoint, creating 2 congruent </a:t>
            </a:r>
            <a:r>
              <a:rPr lang="en-US" sz="3200" u="sng" dirty="0"/>
              <a:t>segments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				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Picture</a:t>
            </a:r>
            <a:r>
              <a:rPr lang="en-US" sz="3200" dirty="0">
                <a:solidFill>
                  <a:srgbClr val="00B0F0"/>
                </a:solidFill>
              </a:rPr>
              <a:t>:  </a:t>
            </a:r>
            <a:r>
              <a:rPr lang="en-US" sz="3200" dirty="0"/>
              <a:t>				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B0F0"/>
                </a:solidFill>
              </a:rPr>
              <a:t>Therefore:</a:t>
            </a:r>
            <a:r>
              <a:rPr lang="en-US" sz="3200" dirty="0" smtClean="0"/>
              <a:t>	AM   </a:t>
            </a:r>
            <a:r>
              <a:rPr lang="en-US" sz="3200" dirty="0"/>
              <a:t>BM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505200"/>
            <a:ext cx="4294813" cy="25053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5043" y="483682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6010508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2469" y="6010508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388" y="5762452"/>
            <a:ext cx="990600" cy="10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15)  </a:t>
            </a:r>
            <a:r>
              <a:rPr lang="en-US" dirty="0">
                <a:solidFill>
                  <a:srgbClr val="7030A0"/>
                </a:solidFill>
              </a:rPr>
              <a:t>Angle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Autofit/>
          </a:bodyPr>
          <a:lstStyle/>
          <a:p>
            <a:r>
              <a:rPr lang="en-US" sz="2800" dirty="0"/>
              <a:t>A set of points consisting of 2 different rays that have the same endpoint.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Picture:  </a:t>
            </a:r>
          </a:p>
          <a:p>
            <a:endParaRPr lang="en-US" sz="2800" dirty="0"/>
          </a:p>
          <a:p>
            <a:r>
              <a:rPr lang="en-US" sz="2800" dirty="0"/>
              <a:t>4 different ways to name an angle:  </a:t>
            </a:r>
          </a:p>
          <a:p>
            <a:r>
              <a:rPr lang="en-US" sz="2800" dirty="0"/>
              <a:t>1)	&lt;ABC			3)      &lt;</a:t>
            </a:r>
            <a:r>
              <a:rPr lang="en-US" sz="2800" dirty="0" smtClean="0"/>
              <a:t>B  (Name of            					                 vertex)</a:t>
            </a:r>
            <a:endParaRPr lang="en-US" sz="2800" dirty="0"/>
          </a:p>
          <a:p>
            <a:r>
              <a:rPr lang="en-US" sz="2800" dirty="0"/>
              <a:t>2)	&lt;CBA			4)      &lt;1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629" y="2975096"/>
            <a:ext cx="3300172" cy="165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7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16) </a:t>
            </a:r>
            <a:r>
              <a:rPr lang="en-US" dirty="0">
                <a:solidFill>
                  <a:srgbClr val="7030A0"/>
                </a:solidFill>
              </a:rPr>
              <a:t>Angle Bisector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This is a ray/line, that divides an angle in </a:t>
            </a:r>
            <a:r>
              <a:rPr lang="en-US" sz="3200" u="sng" dirty="0"/>
              <a:t>half</a:t>
            </a:r>
            <a:r>
              <a:rPr lang="en-US" sz="3200" dirty="0"/>
              <a:t> and creates 2 congruent </a:t>
            </a:r>
            <a:r>
              <a:rPr lang="en-US" sz="3200" u="sng" dirty="0"/>
              <a:t>angles</a:t>
            </a:r>
            <a:r>
              <a:rPr lang="en-US" sz="3200" dirty="0"/>
              <a:t>.</a:t>
            </a:r>
          </a:p>
          <a:p>
            <a:r>
              <a:rPr lang="en-US" sz="3200" dirty="0">
                <a:solidFill>
                  <a:srgbClr val="00B0F0"/>
                </a:solidFill>
              </a:rPr>
              <a:t>Picture:       </a:t>
            </a:r>
            <a:r>
              <a:rPr lang="en-US" sz="3200" dirty="0"/>
              <a:t>	   				</a:t>
            </a:r>
          </a:p>
          <a:p>
            <a:r>
              <a:rPr lang="en-US" sz="3200" dirty="0"/>
              <a:t>				</a:t>
            </a:r>
          </a:p>
          <a:p>
            <a:r>
              <a:rPr lang="en-US" sz="3200" dirty="0"/>
              <a:t>	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B0F0"/>
                </a:solidFill>
              </a:rPr>
              <a:t>Therefore:  </a:t>
            </a:r>
            <a:r>
              <a:rPr lang="en-US" sz="3200" dirty="0" smtClean="0"/>
              <a:t>&lt;ABD   &lt;CBD  or   &lt;1</a:t>
            </a:r>
            <a:r>
              <a:rPr lang="en-US" sz="3200" dirty="0"/>
              <a:t>	</a:t>
            </a:r>
            <a:r>
              <a:rPr lang="en-US" sz="3200" dirty="0" smtClean="0"/>
              <a:t> &lt;2</a:t>
            </a:r>
            <a:r>
              <a:rPr lang="en-US" sz="3200" dirty="0"/>
              <a:t>	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02429"/>
            <a:ext cx="3048000" cy="2612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013" y="5762452"/>
            <a:ext cx="990600" cy="10855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89" y="5811679"/>
            <a:ext cx="990600" cy="1085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5649" y="42424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67491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0358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17)  </a:t>
            </a:r>
            <a:r>
              <a:rPr lang="en-US" dirty="0">
                <a:solidFill>
                  <a:srgbClr val="7030A0"/>
                </a:solidFill>
              </a:rPr>
              <a:t>Different 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 types of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ACUTE:</a:t>
            </a:r>
            <a:r>
              <a:rPr lang="en-US" dirty="0"/>
              <a:t>  1 angle that has a measure between 0 and 90 degrees.</a:t>
            </a:r>
          </a:p>
          <a:p>
            <a:endParaRPr lang="en-US" dirty="0"/>
          </a:p>
          <a:p>
            <a:r>
              <a:rPr lang="en-US" u="sng" dirty="0"/>
              <a:t>RIGHT:</a:t>
            </a:r>
            <a:r>
              <a:rPr lang="en-US" dirty="0"/>
              <a:t>  1 angle whose measure = 90 degrees.</a:t>
            </a:r>
          </a:p>
          <a:p>
            <a:r>
              <a:rPr lang="en-US" dirty="0"/>
              <a:t>		</a:t>
            </a:r>
          </a:p>
          <a:p>
            <a:endParaRPr lang="en-US" dirty="0"/>
          </a:p>
          <a:p>
            <a:r>
              <a:rPr lang="en-US" u="sng" dirty="0"/>
              <a:t>OBTUSE:</a:t>
            </a:r>
            <a:r>
              <a:rPr lang="en-US" dirty="0"/>
              <a:t>  1 angle that has a measure between 90 and 180 degrees.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STRAIGHT:</a:t>
            </a:r>
            <a:r>
              <a:rPr lang="en-US" dirty="0"/>
              <a:t>  1 angle whose measure = 180 degrees.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52600"/>
            <a:ext cx="1143000" cy="1143000"/>
          </a:xfrm>
          <a:prstGeom prst="rect">
            <a:avLst/>
          </a:prstGeom>
        </p:spPr>
      </p:pic>
      <p:sp>
        <p:nvSpPr>
          <p:cNvPr id="5" name="AutoShape 2" descr="Image result for picture of a right angl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128" y="2895600"/>
            <a:ext cx="1124927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4454074"/>
            <a:ext cx="1828800" cy="9597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83" y="6034340"/>
            <a:ext cx="2161036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18)  </a:t>
            </a:r>
            <a:r>
              <a:rPr lang="en-US" dirty="0">
                <a:solidFill>
                  <a:srgbClr val="7030A0"/>
                </a:solidFill>
              </a:rPr>
              <a:t>COMPLEMENTARY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 ANGLES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2 angles whose SUM is 90 degrees.</a:t>
            </a:r>
          </a:p>
          <a:p>
            <a:r>
              <a:rPr lang="en-US" sz="3200" dirty="0"/>
              <a:t>Think about them as 2 angles contained in a right angle.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00B0F0"/>
                </a:solidFill>
              </a:rPr>
              <a:t>Picture: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33800"/>
            <a:ext cx="28956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9800" y="5864553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&lt;a + &lt;b = 90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323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1) 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location in space that is represented by a dot and has no dimension.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Picture:	</a:t>
            </a:r>
            <a:r>
              <a:rPr lang="en-US" sz="2800" dirty="0"/>
              <a:t>	.P</a:t>
            </a:r>
          </a:p>
        </p:txBody>
      </p:sp>
    </p:spTree>
    <p:extLst>
      <p:ext uri="{BB962C8B-B14F-4D97-AF65-F5344CB8AC3E}">
        <p14:creationId xmlns:p14="http://schemas.microsoft.com/office/powerpoint/2010/main" val="209579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19)  </a:t>
            </a:r>
            <a:r>
              <a:rPr lang="en-US" dirty="0">
                <a:solidFill>
                  <a:srgbClr val="7030A0"/>
                </a:solidFill>
              </a:rPr>
              <a:t>Supplementary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 angles whose SUM is 180 degrees. </a:t>
            </a:r>
          </a:p>
          <a:p>
            <a:r>
              <a:rPr lang="en-US" sz="3600" dirty="0"/>
              <a:t>Also called a linear pair of angles.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00B0F0"/>
                </a:solidFill>
              </a:rPr>
              <a:t>Picture: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419600"/>
            <a:ext cx="3877216" cy="15146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9800" y="5864553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&lt;x + &lt;y = 180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45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20)  </a:t>
            </a:r>
            <a:r>
              <a:rPr lang="en-US" dirty="0">
                <a:solidFill>
                  <a:srgbClr val="7030A0"/>
                </a:solidFill>
              </a:rPr>
              <a:t>Adjacent </a:t>
            </a:r>
            <a:r>
              <a:rPr lang="en-US" dirty="0" smtClean="0">
                <a:solidFill>
                  <a:srgbClr val="7030A0"/>
                </a:solidFill>
              </a:rPr>
              <a:t>angles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986" y="1624012"/>
            <a:ext cx="7534382" cy="4373563"/>
          </a:xfrm>
        </p:spPr>
        <p:txBody>
          <a:bodyPr>
            <a:noAutofit/>
          </a:bodyPr>
          <a:lstStyle/>
          <a:p>
            <a:r>
              <a:rPr lang="en-US" sz="3600" dirty="0"/>
              <a:t>2 angles that are NEXT TO each other.</a:t>
            </a:r>
          </a:p>
          <a:p>
            <a:r>
              <a:rPr lang="en-US" sz="3600" dirty="0"/>
              <a:t>	</a:t>
            </a:r>
            <a:r>
              <a:rPr lang="en-US" sz="3600" dirty="0">
                <a:solidFill>
                  <a:srgbClr val="00B0F0"/>
                </a:solidFill>
              </a:rPr>
              <a:t>ex: </a:t>
            </a:r>
            <a:r>
              <a:rPr lang="en-US" sz="3600" dirty="0"/>
              <a:t>								</a:t>
            </a:r>
          </a:p>
        </p:txBody>
      </p:sp>
      <p:pic>
        <p:nvPicPr>
          <p:cNvPr id="2050" name="Picture 2" descr="Image result for picture of aDJACENT angles">
            <a:extLst>
              <a:ext uri="{FF2B5EF4-FFF2-40B4-BE49-F238E27FC236}">
                <a16:creationId xmlns:a16="http://schemas.microsoft.com/office/drawing/2014/main" id="{EF33C900-65CD-44C8-AD67-A6812F9CB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19400"/>
            <a:ext cx="25146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icture of aDJACENT angles">
            <a:extLst>
              <a:ext uri="{FF2B5EF4-FFF2-40B4-BE49-F238E27FC236}">
                <a16:creationId xmlns:a16="http://schemas.microsoft.com/office/drawing/2014/main" id="{4DE45C77-9A1A-4947-B24A-42C2239D5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27" y="4876800"/>
            <a:ext cx="2352675" cy="156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0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21)  </a:t>
            </a:r>
            <a:r>
              <a:rPr lang="en-US" dirty="0">
                <a:solidFill>
                  <a:srgbClr val="7030A0"/>
                </a:solidFill>
              </a:rPr>
              <a:t>Linear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40" y="1857375"/>
            <a:ext cx="7620000" cy="4373563"/>
          </a:xfrm>
        </p:spPr>
        <p:txBody>
          <a:bodyPr>
            <a:normAutofit/>
          </a:bodyPr>
          <a:lstStyle/>
          <a:p>
            <a:r>
              <a:rPr lang="en-US" sz="3600" dirty="0"/>
              <a:t>2 adjacent angles that lie on a straight line whose sum is 180 degrees.</a:t>
            </a:r>
          </a:p>
          <a:p>
            <a:r>
              <a:rPr lang="en-US" sz="3600" dirty="0"/>
              <a:t>Also called supplementary angles.</a:t>
            </a:r>
          </a:p>
          <a:p>
            <a:r>
              <a:rPr lang="en-US" sz="3600" dirty="0"/>
              <a:t>		</a:t>
            </a:r>
            <a:r>
              <a:rPr lang="en-US" sz="3600" dirty="0">
                <a:solidFill>
                  <a:srgbClr val="00B0F0"/>
                </a:solidFill>
              </a:rPr>
              <a:t>ex:</a:t>
            </a:r>
          </a:p>
          <a:p>
            <a:endParaRPr lang="en-US" sz="3600" dirty="0"/>
          </a:p>
        </p:txBody>
      </p:sp>
      <p:pic>
        <p:nvPicPr>
          <p:cNvPr id="1026" name="Picture 2" descr="Image result for picture of supplementary angles">
            <a:extLst>
              <a:ext uri="{FF2B5EF4-FFF2-40B4-BE49-F238E27FC236}">
                <a16:creationId xmlns:a16="http://schemas.microsoft.com/office/drawing/2014/main" id="{B00525D9-4D9C-4ABE-A8C3-C4C99FB01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228836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09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136"/>
            <a:ext cx="7620000" cy="817736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22)  </a:t>
            </a:r>
            <a:r>
              <a:rPr lang="en-US" dirty="0">
                <a:solidFill>
                  <a:srgbClr val="7030A0"/>
                </a:solidFill>
              </a:rPr>
              <a:t>Perpendicular </a:t>
            </a:r>
            <a:r>
              <a:rPr lang="en-US" dirty="0" smtClean="0">
                <a:solidFill>
                  <a:srgbClr val="7030A0"/>
                </a:solidFill>
              </a:rPr>
              <a:t>lines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Symbol:</a:t>
            </a:r>
            <a:r>
              <a:rPr lang="en-US" sz="2400" dirty="0"/>
              <a:t>	 </a:t>
            </a:r>
          </a:p>
          <a:p>
            <a:endParaRPr lang="en-US" sz="2400" dirty="0"/>
          </a:p>
          <a:p>
            <a:r>
              <a:rPr lang="en-US" sz="2400" dirty="0"/>
              <a:t>Lines that intersect to form right angles (90 degrees).</a:t>
            </a:r>
          </a:p>
          <a:p>
            <a:r>
              <a:rPr lang="en-US" sz="2400" dirty="0"/>
              <a:t>The slopes of these lines are negative reciprocals of each other.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F0"/>
                </a:solidFill>
              </a:rPr>
              <a:t>Picture: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5791200"/>
            <a:ext cx="3429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4648200"/>
            <a:ext cx="0" cy="2057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52373"/>
            <a:ext cx="13144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5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23)  Parallel </a:t>
            </a:r>
            <a:r>
              <a:rPr lang="en-US" dirty="0">
                <a:solidFill>
                  <a:srgbClr val="7030A0"/>
                </a:solidFill>
              </a:rPr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467600" cy="4144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Lines that have the </a:t>
            </a:r>
            <a:r>
              <a:rPr lang="en-US" sz="3600" u="sng" dirty="0" smtClean="0"/>
              <a:t>SAME</a:t>
            </a:r>
            <a:r>
              <a:rPr lang="en-US" sz="3600" dirty="0" smtClean="0"/>
              <a:t> slope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113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770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24)  </a:t>
            </a:r>
            <a:r>
              <a:rPr lang="en-US" dirty="0" smtClean="0">
                <a:solidFill>
                  <a:srgbClr val="7030A0"/>
                </a:solidFill>
              </a:rPr>
              <a:t>Vertical angles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>
            <a:noAutofit/>
          </a:bodyPr>
          <a:lstStyle/>
          <a:p>
            <a:r>
              <a:rPr lang="en-US" sz="3200" dirty="0"/>
              <a:t>Lines that intersect to form opposite angles that are congruent. These angles are across from each other when lines intersect.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B0F0"/>
                </a:solidFill>
              </a:rPr>
              <a:t>Picture: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B0F0"/>
                </a:solidFill>
              </a:rPr>
              <a:t>Therefore: </a:t>
            </a:r>
            <a:r>
              <a:rPr lang="en-US" sz="3200" dirty="0" smtClean="0"/>
              <a:t>&lt;a    &lt;c   and  &lt;b    &lt;d</a:t>
            </a:r>
            <a:r>
              <a:rPr lang="en-US" sz="3200" dirty="0"/>
              <a:t>	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4343400"/>
            <a:ext cx="4572000" cy="1447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895600" y="4038600"/>
            <a:ext cx="3352800" cy="1828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39987" y="4771508"/>
            <a:ext cx="144087" cy="37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8875" y="4500946"/>
            <a:ext cx="144087" cy="37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73635" y="4993183"/>
            <a:ext cx="144087" cy="37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6678" y="4692426"/>
            <a:ext cx="144087" cy="37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505" y="5658168"/>
            <a:ext cx="990600" cy="10855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52" y="5639118"/>
            <a:ext cx="990600" cy="10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1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25)  </a:t>
            </a:r>
            <a:r>
              <a:rPr lang="en-US" dirty="0">
                <a:solidFill>
                  <a:srgbClr val="7030A0"/>
                </a:solidFill>
              </a:rPr>
              <a:t>Distance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length of a line segment.</a:t>
            </a:r>
          </a:p>
          <a:p>
            <a:endParaRPr lang="en-US" sz="3600" dirty="0"/>
          </a:p>
          <a:p>
            <a:r>
              <a:rPr lang="en-US" sz="3200" dirty="0">
                <a:solidFill>
                  <a:srgbClr val="00B0F0"/>
                </a:solidFill>
              </a:rPr>
              <a:t>Formula:	</a:t>
            </a:r>
            <a:r>
              <a:rPr lang="en-US" sz="3200" dirty="0"/>
              <a:t>	</a:t>
            </a: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3695700"/>
            <a:ext cx="5576455" cy="2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8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26)  </a:t>
            </a:r>
            <a:r>
              <a:rPr lang="en-US" dirty="0">
                <a:solidFill>
                  <a:srgbClr val="7030A0"/>
                </a:solidFill>
              </a:rPr>
              <a:t>Different  Types of 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 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6783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600" u="sng" dirty="0"/>
              <a:t>SCALENE</a:t>
            </a:r>
            <a:r>
              <a:rPr lang="en-US" sz="2600" dirty="0"/>
              <a:t>:  a triangle whose sides have different lengths AND angles are different degree measures.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u="sng" dirty="0"/>
              <a:t>ISOSCELES</a:t>
            </a:r>
            <a:r>
              <a:rPr lang="en-US" sz="2600" dirty="0"/>
              <a:t>:  a triangle that has 2 sides of equal length AND 2 angles that have the same degree measure, called the base angles.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u="sng" dirty="0"/>
              <a:t>EQUILATERAL/EQUIANGULAR:</a:t>
            </a:r>
            <a:r>
              <a:rPr lang="en-US" sz="2600" dirty="0"/>
              <a:t>  a triangle that has 3 sides of equal length AND 3 angles that have the same degree measure.</a:t>
            </a:r>
          </a:p>
          <a:p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576" y="2383631"/>
            <a:ext cx="1549399" cy="871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962400"/>
            <a:ext cx="1224552" cy="11009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708392"/>
            <a:ext cx="1247924" cy="112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1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27)  </a:t>
            </a:r>
            <a:r>
              <a:rPr lang="en-US" dirty="0" smtClean="0">
                <a:solidFill>
                  <a:srgbClr val="7030A0"/>
                </a:solidFill>
              </a:rPr>
              <a:t>Median </a:t>
            </a:r>
            <a:r>
              <a:rPr lang="en-US" dirty="0">
                <a:solidFill>
                  <a:srgbClr val="7030A0"/>
                </a:solidFill>
              </a:rPr>
              <a:t>of a </a:t>
            </a:r>
            <a:r>
              <a:rPr lang="en-US" dirty="0" smtClean="0">
                <a:solidFill>
                  <a:srgbClr val="7030A0"/>
                </a:solidFill>
              </a:rPr>
              <a:t>triangle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A MEDIAN of a triangle is a line segment that connects from a vertex to the MIDPOINT of the opposite side.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B0F0"/>
                </a:solidFill>
              </a:rPr>
              <a:t>Picture</a:t>
            </a:r>
            <a:r>
              <a:rPr lang="en-US" sz="3200" dirty="0">
                <a:solidFill>
                  <a:srgbClr val="00B0F0"/>
                </a:solidFill>
              </a:rPr>
              <a:t>:           </a:t>
            </a:r>
            <a:endParaRPr lang="en-US" sz="3200" dirty="0" smtClean="0">
              <a:solidFill>
                <a:srgbClr val="00B0F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B0F0"/>
                </a:solidFill>
              </a:rPr>
              <a:t>Therefore</a:t>
            </a:r>
            <a:r>
              <a:rPr lang="en-US" sz="3200" dirty="0">
                <a:solidFill>
                  <a:srgbClr val="00B0F0"/>
                </a:solidFill>
              </a:rPr>
              <a:t>:	</a:t>
            </a:r>
            <a:r>
              <a:rPr lang="en-US" sz="3200" dirty="0" smtClean="0"/>
              <a:t> D is the midpoint</a:t>
            </a:r>
            <a:endParaRPr lang="en-US" sz="3200" dirty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37" y="2902729"/>
            <a:ext cx="3958126" cy="207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28)  </a:t>
            </a:r>
            <a:r>
              <a:rPr lang="en-US" dirty="0">
                <a:solidFill>
                  <a:srgbClr val="7030A0"/>
                </a:solidFill>
              </a:rPr>
              <a:t>Altitude of </a:t>
            </a:r>
            <a:r>
              <a:rPr lang="en-US" dirty="0" smtClean="0">
                <a:solidFill>
                  <a:srgbClr val="7030A0"/>
                </a:solidFill>
              </a:rPr>
              <a:t>a triangle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An ALTITUDE of a triangle is a line segment that connects from a vertex and is PERPENDICULAR to the opposite side.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Picture</a:t>
            </a:r>
            <a:r>
              <a:rPr lang="en-US" sz="2800" dirty="0" smtClean="0">
                <a:solidFill>
                  <a:srgbClr val="00B0F0"/>
                </a:solidFill>
              </a:rPr>
              <a:t>:</a:t>
            </a:r>
            <a:r>
              <a:rPr lang="en-US" sz="2800" dirty="0" smtClean="0"/>
              <a:t>	            		AD is the altitude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Therefore</a:t>
            </a:r>
            <a:r>
              <a:rPr lang="en-US" sz="2800" dirty="0">
                <a:solidFill>
                  <a:srgbClr val="00B0F0"/>
                </a:solidFill>
              </a:rPr>
              <a:t>:</a:t>
            </a:r>
            <a:r>
              <a:rPr lang="en-US" sz="2800" dirty="0"/>
              <a:t>	</a:t>
            </a:r>
            <a:r>
              <a:rPr lang="en-US" sz="2800" dirty="0" smtClean="0"/>
              <a:t>AD    BC</a:t>
            </a:r>
            <a:endParaRPr lang="en-US" sz="2800" dirty="0"/>
          </a:p>
          <a:p>
            <a:r>
              <a:rPr lang="en-US" sz="2800" dirty="0"/>
              <a:t>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00" y="3118475"/>
            <a:ext cx="3207611" cy="175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0" y="4793675"/>
            <a:ext cx="596406" cy="112366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5105400" y="3097693"/>
            <a:ext cx="378336" cy="20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67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COLLINEAR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Points that lie on the </a:t>
            </a:r>
            <a:r>
              <a:rPr lang="en-US" sz="2400" u="sng" dirty="0"/>
              <a:t>SAME</a:t>
            </a:r>
            <a:r>
              <a:rPr lang="en-US" sz="2400" dirty="0"/>
              <a:t> line.</a:t>
            </a:r>
          </a:p>
          <a:p>
            <a:r>
              <a:rPr lang="en-US" sz="2400" dirty="0"/>
              <a:t>To figure out if points are collinear,</a:t>
            </a:r>
          </a:p>
          <a:p>
            <a:r>
              <a:rPr lang="en-US" sz="2400" dirty="0"/>
              <a:t>	Pick any 2 pairs of points and find the </a:t>
            </a:r>
            <a:r>
              <a:rPr lang="en-US" sz="2400" u="sng" dirty="0"/>
              <a:t>slope</a:t>
            </a:r>
            <a:r>
              <a:rPr lang="en-US" sz="2400" dirty="0"/>
              <a:t> of the segment between them</a:t>
            </a:r>
          </a:p>
          <a:p>
            <a:r>
              <a:rPr lang="en-US" sz="2400" dirty="0"/>
              <a:t>(If they have the </a:t>
            </a:r>
            <a:r>
              <a:rPr lang="en-US" sz="2400" u="sng" dirty="0"/>
              <a:t>same</a:t>
            </a:r>
            <a:r>
              <a:rPr lang="en-US" sz="2400" dirty="0"/>
              <a:t> slope, they are collinear)</a:t>
            </a:r>
          </a:p>
          <a:p>
            <a:r>
              <a:rPr lang="en-US" sz="2400" dirty="0"/>
              <a:t>(If they have different slopes, they are NOT collinear)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B0F0"/>
                </a:solidFill>
              </a:rPr>
              <a:t>Picture:          </a:t>
            </a:r>
            <a:r>
              <a:rPr lang="en-US" sz="2400" dirty="0"/>
              <a:t>X                  Y            Z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5638800"/>
            <a:ext cx="3276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63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29) </a:t>
            </a:r>
            <a:r>
              <a:rPr lang="en-US" dirty="0" smtClean="0">
                <a:solidFill>
                  <a:srgbClr val="7030A0"/>
                </a:solidFill>
              </a:rPr>
              <a:t>Triangle Exterior angle theorem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exterior angle of a triangle equals the sum of the 2 non adjacent interior angles</a:t>
            </a:r>
            <a:endParaRPr lang="en-US" sz="3200" dirty="0"/>
          </a:p>
        </p:txBody>
      </p:sp>
      <p:pic>
        <p:nvPicPr>
          <p:cNvPr id="4098" name="Picture 2" descr="https://upload.wikimedia.org/wikipedia/commons/thumb/9/92/Remint3.svg/465px-Remint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44291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268" y="5715000"/>
            <a:ext cx="7978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&lt;d = &lt;a + &lt;c    or   &lt;ACD = &lt;BAC + &lt;ABC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77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30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 smtClean="0">
                <a:solidFill>
                  <a:srgbClr val="7030A0"/>
                </a:solidFill>
              </a:rPr>
              <a:t>Types of polygons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**A </a:t>
            </a:r>
            <a:r>
              <a:rPr lang="en-US" sz="2800" u="sng" dirty="0" smtClean="0"/>
              <a:t>regular polygon </a:t>
            </a:r>
            <a:r>
              <a:rPr lang="en-US" sz="2800" dirty="0" smtClean="0"/>
              <a:t>has equal sides AND equal angles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Triangle:</a:t>
            </a:r>
            <a:r>
              <a:rPr lang="en-US" sz="2800" dirty="0" smtClean="0"/>
              <a:t> 3 sides and 3 angles</a:t>
            </a:r>
          </a:p>
          <a:p>
            <a:r>
              <a:rPr lang="en-US" sz="2800" u="sng" dirty="0" smtClean="0"/>
              <a:t>Quadrilateral:</a:t>
            </a:r>
            <a:r>
              <a:rPr lang="en-US" sz="2800" dirty="0" smtClean="0"/>
              <a:t> 4 sides and 4 </a:t>
            </a:r>
            <a:r>
              <a:rPr lang="en-US" sz="2800" dirty="0"/>
              <a:t>angles</a:t>
            </a:r>
          </a:p>
          <a:p>
            <a:r>
              <a:rPr lang="en-US" sz="2800" u="sng" dirty="0" smtClean="0"/>
              <a:t>Pentagon:</a:t>
            </a:r>
            <a:r>
              <a:rPr lang="en-US" sz="2800" dirty="0" smtClean="0"/>
              <a:t> 5 sides </a:t>
            </a:r>
            <a:r>
              <a:rPr lang="en-US" sz="2800" dirty="0"/>
              <a:t>and </a:t>
            </a:r>
            <a:r>
              <a:rPr lang="en-US" sz="2800" dirty="0" smtClean="0"/>
              <a:t>5 angles</a:t>
            </a:r>
          </a:p>
          <a:p>
            <a:r>
              <a:rPr lang="en-US" sz="2800" u="sng" dirty="0" smtClean="0"/>
              <a:t>Hexagon:</a:t>
            </a:r>
            <a:r>
              <a:rPr lang="en-US" sz="2800" dirty="0" smtClean="0"/>
              <a:t> 6 sides </a:t>
            </a:r>
            <a:r>
              <a:rPr lang="en-US" sz="2800" dirty="0"/>
              <a:t>and </a:t>
            </a:r>
            <a:r>
              <a:rPr lang="en-US" sz="2800" dirty="0" smtClean="0"/>
              <a:t>6 angles</a:t>
            </a:r>
          </a:p>
          <a:p>
            <a:r>
              <a:rPr lang="en-US" sz="2800" u="sng" dirty="0" smtClean="0"/>
              <a:t>Octagon:</a:t>
            </a:r>
            <a:r>
              <a:rPr lang="en-US" sz="2800" dirty="0" smtClean="0"/>
              <a:t> 8 sides </a:t>
            </a:r>
            <a:r>
              <a:rPr lang="en-US" sz="2800" dirty="0"/>
              <a:t>and 8</a:t>
            </a:r>
            <a:r>
              <a:rPr lang="en-US" sz="2800" dirty="0" smtClean="0"/>
              <a:t> angles</a:t>
            </a:r>
          </a:p>
          <a:p>
            <a:r>
              <a:rPr lang="en-US" sz="2800" u="sng" dirty="0" smtClean="0"/>
              <a:t>Nonagon:</a:t>
            </a:r>
            <a:r>
              <a:rPr lang="en-US" sz="2800" dirty="0" smtClean="0"/>
              <a:t> 9 sides </a:t>
            </a:r>
            <a:r>
              <a:rPr lang="en-US" sz="2800" dirty="0"/>
              <a:t>and </a:t>
            </a:r>
            <a:r>
              <a:rPr lang="en-US" sz="2800" dirty="0" smtClean="0"/>
              <a:t>9 angles</a:t>
            </a:r>
          </a:p>
          <a:p>
            <a:r>
              <a:rPr lang="en-US" sz="2800" u="sng" dirty="0" smtClean="0"/>
              <a:t>Decagon:</a:t>
            </a:r>
            <a:r>
              <a:rPr lang="en-US" sz="2800" dirty="0" smtClean="0"/>
              <a:t> 10 sides </a:t>
            </a:r>
            <a:r>
              <a:rPr lang="en-US" sz="2800" dirty="0"/>
              <a:t>and </a:t>
            </a:r>
            <a:r>
              <a:rPr lang="en-US" sz="2800" dirty="0" smtClean="0"/>
              <a:t>10 angles</a:t>
            </a:r>
          </a:p>
          <a:p>
            <a:r>
              <a:rPr lang="en-US" sz="2800" u="sng" dirty="0" smtClean="0"/>
              <a:t>Dodecagon:</a:t>
            </a:r>
            <a:r>
              <a:rPr lang="en-US" sz="2800" dirty="0" smtClean="0"/>
              <a:t> 12 sides </a:t>
            </a:r>
            <a:r>
              <a:rPr lang="en-US" sz="2800" dirty="0"/>
              <a:t>and </a:t>
            </a:r>
            <a:r>
              <a:rPr lang="en-US" sz="2800" dirty="0" smtClean="0"/>
              <a:t>12 angles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189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31) </a:t>
            </a:r>
            <a:r>
              <a:rPr lang="en-US" dirty="0" smtClean="0">
                <a:solidFill>
                  <a:srgbClr val="7030A0"/>
                </a:solidFill>
              </a:rPr>
              <a:t>Sum of the interior angles of a polygon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046789"/>
              </p:ext>
            </p:extLst>
          </p:nvPr>
        </p:nvGraphicFramePr>
        <p:xfrm>
          <a:off x="1981200" y="2362200"/>
          <a:ext cx="396182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660240" imgH="203040" progId="Equation.3">
                  <p:embed/>
                </p:oleObj>
              </mc:Choice>
              <mc:Fallback>
                <p:oleObj name="Equation" r:id="rId3" imgW="660240" imgH="203040" progId="Equation.3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3961826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395" y="4188449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n</a:t>
            </a:r>
            <a:r>
              <a:rPr lang="en-US" sz="2400" dirty="0" smtClean="0"/>
              <a:t> = the number of sides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87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32) </a:t>
            </a:r>
            <a:r>
              <a:rPr lang="en-US" dirty="0">
                <a:solidFill>
                  <a:srgbClr val="7030A0"/>
                </a:solidFill>
              </a:rPr>
              <a:t>Sum of the </a:t>
            </a:r>
            <a:r>
              <a:rPr lang="en-US" dirty="0" smtClean="0">
                <a:solidFill>
                  <a:srgbClr val="7030A0"/>
                </a:solidFill>
              </a:rPr>
              <a:t>exterior </a:t>
            </a:r>
            <a:r>
              <a:rPr lang="en-US" dirty="0">
                <a:solidFill>
                  <a:srgbClr val="7030A0"/>
                </a:solidFill>
              </a:rPr>
              <a:t>angles of a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 smtClean="0"/>
          </a:p>
          <a:p>
            <a:pPr algn="ctr"/>
            <a:r>
              <a:rPr lang="en-US" sz="6000" dirty="0" smtClean="0"/>
              <a:t>360 degrees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127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3) Slope formula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362695"/>
              </p:ext>
            </p:extLst>
          </p:nvPr>
        </p:nvGraphicFramePr>
        <p:xfrm>
          <a:off x="990600" y="2362200"/>
          <a:ext cx="2409825" cy="143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409825" cy="1437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969025"/>
              </p:ext>
            </p:extLst>
          </p:nvPr>
        </p:nvGraphicFramePr>
        <p:xfrm>
          <a:off x="5257800" y="2376992"/>
          <a:ext cx="2438399" cy="1407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5" imgW="774028" imgH="431425" progId="Equation.3">
                  <p:embed/>
                </p:oleObj>
              </mc:Choice>
              <mc:Fallback>
                <p:oleObj name="Equation" r:id="rId5" imgW="774028" imgH="4314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76992"/>
                        <a:ext cx="2438399" cy="1407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90600" y="2362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120468" y="3013566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4) Point-slope formula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497347"/>
              </p:ext>
            </p:extLst>
          </p:nvPr>
        </p:nvGraphicFramePr>
        <p:xfrm>
          <a:off x="1034491" y="2286000"/>
          <a:ext cx="547481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218960" imgH="215640" progId="Equation.3">
                  <p:embed/>
                </p:oleObj>
              </mc:Choice>
              <mc:Fallback>
                <p:oleObj name="Equation" r:id="rId3" imgW="1218960" imgH="2156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91" y="2286000"/>
                        <a:ext cx="5474818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2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5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Line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52600"/>
            <a:ext cx="76200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Continues on in BOTH directions, infinitely.</a:t>
            </a:r>
          </a:p>
          <a:p>
            <a:endParaRPr lang="en-US" sz="2800" dirty="0"/>
          </a:p>
          <a:p>
            <a:r>
              <a:rPr lang="en-US" sz="2800" dirty="0"/>
              <a:t>			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Picture:					</a:t>
            </a:r>
          </a:p>
          <a:p>
            <a:r>
              <a:rPr lang="en-US" sz="2800" dirty="0">
                <a:solidFill>
                  <a:srgbClr val="00B0F0"/>
                </a:solidFill>
              </a:rPr>
              <a:t>		</a:t>
            </a:r>
            <a:r>
              <a:rPr lang="en-US" sz="2800" dirty="0"/>
              <a:t>        A		     B	</a:t>
            </a: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>
                <a:solidFill>
                  <a:srgbClr val="00B0F0"/>
                </a:solidFill>
              </a:rPr>
              <a:t>Symbol:  </a:t>
            </a:r>
            <a:r>
              <a:rPr lang="en-US" sz="2800" dirty="0"/>
              <a:t>		</a:t>
            </a:r>
            <a:r>
              <a:rPr lang="en-US" sz="2800" dirty="0" smtClean="0"/>
              <a:t>AB  </a:t>
            </a:r>
            <a:r>
              <a:rPr lang="en-US" sz="2800" dirty="0"/>
              <a:t>or </a:t>
            </a:r>
            <a:r>
              <a:rPr lang="en-US" sz="2800" dirty="0" smtClean="0"/>
              <a:t>  BA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	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3962400"/>
            <a:ext cx="2514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6600" y="4800600"/>
            <a:ext cx="5334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19600" y="4799215"/>
            <a:ext cx="5334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2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6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Line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Consists of 2 endpoints and all the points between them.</a:t>
            </a:r>
          </a:p>
          <a:p>
            <a:endParaRPr lang="en-US" sz="2800" dirty="0"/>
          </a:p>
          <a:p>
            <a:r>
              <a:rPr lang="en-US" sz="2800" dirty="0"/>
              <a:t>		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Picture:</a:t>
            </a:r>
            <a:r>
              <a:rPr lang="en-US" sz="2800" dirty="0"/>
              <a:t>		C                   D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Name and Symbol:</a:t>
            </a:r>
            <a:r>
              <a:rPr lang="en-US" sz="2800" dirty="0"/>
              <a:t>	</a:t>
            </a:r>
            <a:r>
              <a:rPr lang="en-US" sz="2800" dirty="0" smtClean="0"/>
              <a:t>CD   or   DC</a:t>
            </a:r>
            <a:endParaRPr lang="en-US" sz="2800" dirty="0"/>
          </a:p>
          <a:p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4343400"/>
            <a:ext cx="23622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41125" y="54102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05550" y="54102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55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7</a:t>
            </a:r>
            <a:r>
              <a:rPr lang="en-US" dirty="0" smtClean="0">
                <a:solidFill>
                  <a:srgbClr val="7030A0"/>
                </a:solidFill>
              </a:rPr>
              <a:t>)  </a:t>
            </a:r>
            <a:r>
              <a:rPr lang="en-US" dirty="0">
                <a:solidFill>
                  <a:srgbClr val="7030A0"/>
                </a:solidFill>
              </a:rPr>
              <a:t>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Consists of an endpoint on one side and continues on in the other direction, infinitely.</a:t>
            </a:r>
          </a:p>
          <a:p>
            <a:endParaRPr lang="en-US" sz="2800" dirty="0"/>
          </a:p>
          <a:p>
            <a:r>
              <a:rPr lang="en-US" sz="2800" dirty="0"/>
              <a:t>					S</a:t>
            </a:r>
          </a:p>
          <a:p>
            <a:r>
              <a:rPr lang="en-US" sz="2800" dirty="0">
                <a:solidFill>
                  <a:srgbClr val="00B0F0"/>
                </a:solidFill>
              </a:rPr>
              <a:t>Picture:          </a:t>
            </a:r>
            <a:r>
              <a:rPr lang="en-US" sz="2800" dirty="0"/>
              <a:t>R  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Name and Symbol:  </a:t>
            </a:r>
            <a:r>
              <a:rPr lang="en-US" sz="2800" dirty="0"/>
              <a:t>RS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19400" y="4191000"/>
            <a:ext cx="2286000" cy="838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55626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2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8</a:t>
            </a:r>
            <a:r>
              <a:rPr lang="en-US" dirty="0" smtClean="0">
                <a:solidFill>
                  <a:srgbClr val="7030A0"/>
                </a:solidFill>
              </a:rPr>
              <a:t>)  Opposite rays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rays that connect at a common point to form a straight line.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				</a:t>
            </a:r>
          </a:p>
          <a:p>
            <a:r>
              <a:rPr lang="en-US" sz="2800" dirty="0">
                <a:solidFill>
                  <a:srgbClr val="00B0F0"/>
                </a:solidFill>
              </a:rPr>
              <a:t>Picture:          </a:t>
            </a:r>
            <a:r>
              <a:rPr lang="en-US" sz="2800" dirty="0" smtClean="0"/>
              <a:t>R         S         T 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                       SR and ST are opposite rays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12475" y="5092931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43200" y="3962400"/>
            <a:ext cx="2514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27275" y="5092931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14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1132</TotalTime>
  <Words>769</Words>
  <Application>Microsoft Office PowerPoint</Application>
  <PresentationFormat>On-screen Show (4:3)</PresentationFormat>
  <Paragraphs>207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Calibri</vt:lpstr>
      <vt:lpstr>Times New Roman</vt:lpstr>
      <vt:lpstr>Essential</vt:lpstr>
      <vt:lpstr>Equation</vt:lpstr>
      <vt:lpstr>Geometry vocab.</vt:lpstr>
      <vt:lpstr>1)  point</vt:lpstr>
      <vt:lpstr>2)  COLLINEAR</vt:lpstr>
      <vt:lpstr>3) Slope formula</vt:lpstr>
      <vt:lpstr>4) Point-slope formula</vt:lpstr>
      <vt:lpstr>5)  Line </vt:lpstr>
      <vt:lpstr>6)  Line segment</vt:lpstr>
      <vt:lpstr>7)  ray</vt:lpstr>
      <vt:lpstr>8)  Opposite rays</vt:lpstr>
      <vt:lpstr>9)  Plane</vt:lpstr>
      <vt:lpstr>10)  Coplanar  </vt:lpstr>
      <vt:lpstr>11)  congruent</vt:lpstr>
      <vt:lpstr>12)  Midpoint </vt:lpstr>
      <vt:lpstr>13)  Midpoint formula</vt:lpstr>
      <vt:lpstr>14)  SEGMENT Bisector</vt:lpstr>
      <vt:lpstr>15)  Angle </vt:lpstr>
      <vt:lpstr>16) Angle Bisector</vt:lpstr>
      <vt:lpstr>17)  Different          types of angles</vt:lpstr>
      <vt:lpstr>18)  COMPLEMENTARY         ANGLES  </vt:lpstr>
      <vt:lpstr>19)  Supplementary         angles</vt:lpstr>
      <vt:lpstr>20)  Adjacent angles</vt:lpstr>
      <vt:lpstr>21)  Linear Pair</vt:lpstr>
      <vt:lpstr>22)  Perpendicular lines</vt:lpstr>
      <vt:lpstr>23)  Parallel lines</vt:lpstr>
      <vt:lpstr>24)  Vertical angles</vt:lpstr>
      <vt:lpstr>25)  Distance </vt:lpstr>
      <vt:lpstr>26)  Different  Types of          triangles</vt:lpstr>
      <vt:lpstr>27)  Median of a triangle</vt:lpstr>
      <vt:lpstr>28)  Altitude of a triangle</vt:lpstr>
      <vt:lpstr>29) Triangle Exterior angle theorem</vt:lpstr>
      <vt:lpstr>30)  Types of polygons</vt:lpstr>
      <vt:lpstr>31) Sum of the interior angles of a polygon</vt:lpstr>
      <vt:lpstr>32) Sum of the exterior angles of a polygon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VanSchaick</dc:creator>
  <cp:lastModifiedBy>Kristin Walkowiak</cp:lastModifiedBy>
  <cp:revision>88</cp:revision>
  <cp:lastPrinted>2016-09-22T13:27:22Z</cp:lastPrinted>
  <dcterms:created xsi:type="dcterms:W3CDTF">2014-09-08T11:15:48Z</dcterms:created>
  <dcterms:modified xsi:type="dcterms:W3CDTF">2018-09-25T13:33:18Z</dcterms:modified>
</cp:coreProperties>
</file>